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4" r:id="rId5"/>
    <p:sldId id="26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8B592-89D8-40CC-969D-DFD02CE7F0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C12D62-F646-4487-A54A-8B7E27C5CA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9CADF4-226D-48FE-B71B-1C779EED5C4F}"/>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5" name="Footer Placeholder 4">
            <a:extLst>
              <a:ext uri="{FF2B5EF4-FFF2-40B4-BE49-F238E27FC236}">
                <a16:creationId xmlns:a16="http://schemas.microsoft.com/office/drawing/2014/main" id="{2AD74CFE-FCAD-4F10-82D7-9672DB43B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67A32-1B3B-4B17-B839-481B57B4DB02}"/>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1534749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A49B8-A435-45EE-8C2C-3F6F75B99F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95D779-FD78-4CA6-B84F-B7374C427E6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AD178-2F85-4A84-91AD-FC31F0CF5F83}"/>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5" name="Footer Placeholder 4">
            <a:extLst>
              <a:ext uri="{FF2B5EF4-FFF2-40B4-BE49-F238E27FC236}">
                <a16:creationId xmlns:a16="http://schemas.microsoft.com/office/drawing/2014/main" id="{C2D4CADE-2BA3-4534-B9BF-590913BCDD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7A783-B708-4354-9DF6-DBDEF29993B6}"/>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389032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004FC-91B1-4094-A8DE-A4ABB71103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5E7347-75A7-4D9C-B02D-2143C04C74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310A6AA-CC0C-4529-AE66-697E320AF3E2}"/>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5" name="Footer Placeholder 4">
            <a:extLst>
              <a:ext uri="{FF2B5EF4-FFF2-40B4-BE49-F238E27FC236}">
                <a16:creationId xmlns:a16="http://schemas.microsoft.com/office/drawing/2014/main" id="{1B7EA4D9-EF4D-4737-A805-49802F53CB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6BDFC2-127C-413D-B2C8-CE4006614903}"/>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2468441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4992C-53BA-401E-B93F-D3DE77D73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8E0635-1BD1-46EF-97E7-9987AB965DF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E63C4E-A713-4F78-B6F9-E32776A99B0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42D670-E74A-4C23-90EC-217F1F150FEB}"/>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6" name="Footer Placeholder 5">
            <a:extLst>
              <a:ext uri="{FF2B5EF4-FFF2-40B4-BE49-F238E27FC236}">
                <a16:creationId xmlns:a16="http://schemas.microsoft.com/office/drawing/2014/main" id="{11E4244B-1162-465C-9F42-596885B597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06DADC-417B-4EA0-978F-7BC3658D0575}"/>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75933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7BFA-9D49-4B82-B165-BA0DC6F2E4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C6D7A1-F199-4746-AAB6-6CB73BCE08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A18A63-ED2B-4E09-80A3-BFBA29321DF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B4042E-154C-451F-82CA-B083529E6B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2D8D20-9683-4C2F-AF42-CB2D5CB32D1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25E7E2-A54C-4BD9-AD1A-7E0B49947239}"/>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8" name="Footer Placeholder 7">
            <a:extLst>
              <a:ext uri="{FF2B5EF4-FFF2-40B4-BE49-F238E27FC236}">
                <a16:creationId xmlns:a16="http://schemas.microsoft.com/office/drawing/2014/main" id="{77EB1438-CDE9-44BB-AE92-979CD2254F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8CF077-E888-4C81-B687-5597550FB270}"/>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176440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F3D00-31DC-458A-A1AE-D41769874E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035A3C-3BEF-41D4-A1BC-7501E7ED63A0}"/>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4" name="Footer Placeholder 3">
            <a:extLst>
              <a:ext uri="{FF2B5EF4-FFF2-40B4-BE49-F238E27FC236}">
                <a16:creationId xmlns:a16="http://schemas.microsoft.com/office/drawing/2014/main" id="{445482C0-31C0-498A-8B8C-4B4FD5B581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639C67-A2FE-4BF9-95FC-4B7EEB3FB6E7}"/>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24019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304419-3CA3-4869-A7D9-C1AE02932F52}"/>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3" name="Footer Placeholder 2">
            <a:extLst>
              <a:ext uri="{FF2B5EF4-FFF2-40B4-BE49-F238E27FC236}">
                <a16:creationId xmlns:a16="http://schemas.microsoft.com/office/drawing/2014/main" id="{590303CA-E275-4B7C-A3F5-E3C14B8096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716531-B105-4485-A33B-88D4117D352F}"/>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202643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708F-2512-4332-A607-E346CF865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6A6408-614C-4363-A8D0-7C208D8410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F53574-ED34-4FBD-8946-E5FB337E63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03B206-F0BE-4C57-93BE-3A2C287F3A75}"/>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6" name="Footer Placeholder 5">
            <a:extLst>
              <a:ext uri="{FF2B5EF4-FFF2-40B4-BE49-F238E27FC236}">
                <a16:creationId xmlns:a16="http://schemas.microsoft.com/office/drawing/2014/main" id="{C439FE94-ABB2-4AD9-91E0-7B92A20D8C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E0E157-50F8-4269-8BED-4649B94219C6}"/>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3371048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8560-1C10-4FE9-8D12-7FE4572C7A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1C9C91-D6C7-4242-9B3D-45237B8B5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3D3E17-6800-490A-8B37-CFD4BCBBE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9D7AD8-70C9-432A-B124-E6DCC238725E}"/>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6" name="Footer Placeholder 5">
            <a:extLst>
              <a:ext uri="{FF2B5EF4-FFF2-40B4-BE49-F238E27FC236}">
                <a16:creationId xmlns:a16="http://schemas.microsoft.com/office/drawing/2014/main" id="{B74A4D14-1A5B-4572-A13D-494295FAF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D5089D-8D5F-4D24-B640-715934271F41}"/>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41518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78FA-1848-4154-92B7-BD37A80BC6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498ABE-FB2C-4583-9CAF-26AC34374B1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835D3C-7E22-4609-A33F-651E1E157454}"/>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5" name="Footer Placeholder 4">
            <a:extLst>
              <a:ext uri="{FF2B5EF4-FFF2-40B4-BE49-F238E27FC236}">
                <a16:creationId xmlns:a16="http://schemas.microsoft.com/office/drawing/2014/main" id="{5D27CA84-6A58-43A2-B21F-0A12A2854F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586F1A-E498-4B54-99BD-EE9FBC9BE0F6}"/>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2219432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1B62F-539D-4BF8-9CDA-D6B09B919B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AD3F5D-3753-4C6E-9351-8493403A6E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AF2DB-278D-4766-BD7B-4F4DE190CD26}"/>
              </a:ext>
            </a:extLst>
          </p:cNvPr>
          <p:cNvSpPr>
            <a:spLocks noGrp="1"/>
          </p:cNvSpPr>
          <p:nvPr>
            <p:ph type="dt" sz="half" idx="10"/>
          </p:nvPr>
        </p:nvSpPr>
        <p:spPr/>
        <p:txBody>
          <a:bodyPr/>
          <a:lstStyle/>
          <a:p>
            <a:fld id="{80159710-8BA9-4A19-96D2-21F59A5CE509}" type="datetimeFigureOut">
              <a:rPr lang="en-US" smtClean="0"/>
              <a:t>8/3/2022</a:t>
            </a:fld>
            <a:endParaRPr lang="en-US"/>
          </a:p>
        </p:txBody>
      </p:sp>
      <p:sp>
        <p:nvSpPr>
          <p:cNvPr id="5" name="Footer Placeholder 4">
            <a:extLst>
              <a:ext uri="{FF2B5EF4-FFF2-40B4-BE49-F238E27FC236}">
                <a16:creationId xmlns:a16="http://schemas.microsoft.com/office/drawing/2014/main" id="{4A9C5833-EBA8-49A4-BC3C-CC787F8AA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9DBDF-FE92-4808-908D-89AFA3E05F4B}"/>
              </a:ext>
            </a:extLst>
          </p:cNvPr>
          <p:cNvSpPr>
            <a:spLocks noGrp="1"/>
          </p:cNvSpPr>
          <p:nvPr>
            <p:ph type="sldNum" sz="quarter" idx="12"/>
          </p:nvPr>
        </p:nvSpPr>
        <p:spPr/>
        <p:txBody>
          <a:bodyPr/>
          <a:lstStyle/>
          <a:p>
            <a:fld id="{3C7D0673-8284-44AB-A938-519F3CEC57B9}" type="slidenum">
              <a:rPr lang="en-US" smtClean="0"/>
              <a:t>‹#›</a:t>
            </a:fld>
            <a:endParaRPr lang="en-US"/>
          </a:p>
        </p:txBody>
      </p:sp>
    </p:spTree>
    <p:extLst>
      <p:ext uri="{BB962C8B-B14F-4D97-AF65-F5344CB8AC3E}">
        <p14:creationId xmlns:p14="http://schemas.microsoft.com/office/powerpoint/2010/main" val="2106544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CC4778-FBCD-4817-BD63-CDAFBF310A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962060-2636-424A-AE0A-0AF691D6E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1E8EC7-F33D-4D54-9CC3-E15451479D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59710-8BA9-4A19-96D2-21F59A5CE509}" type="datetimeFigureOut">
              <a:rPr lang="en-US" smtClean="0"/>
              <a:t>8/3/2022</a:t>
            </a:fld>
            <a:endParaRPr lang="en-US"/>
          </a:p>
        </p:txBody>
      </p:sp>
      <p:sp>
        <p:nvSpPr>
          <p:cNvPr id="5" name="Footer Placeholder 4">
            <a:extLst>
              <a:ext uri="{FF2B5EF4-FFF2-40B4-BE49-F238E27FC236}">
                <a16:creationId xmlns:a16="http://schemas.microsoft.com/office/drawing/2014/main" id="{FCF92214-5CAF-4939-B724-675D31A07B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B4CC2D-CE92-41F1-AE99-48DA1E26E7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D0673-8284-44AB-A938-519F3CEC57B9}" type="slidenum">
              <a:rPr lang="en-US" smtClean="0"/>
              <a:t>‹#›</a:t>
            </a:fld>
            <a:endParaRPr lang="en-US"/>
          </a:p>
        </p:txBody>
      </p:sp>
    </p:spTree>
    <p:extLst>
      <p:ext uri="{BB962C8B-B14F-4D97-AF65-F5344CB8AC3E}">
        <p14:creationId xmlns:p14="http://schemas.microsoft.com/office/powerpoint/2010/main" val="3372788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6E650A-81AB-4569-9B6F-C3562EAA7ED1}"/>
              </a:ext>
            </a:extLst>
          </p:cNvPr>
          <p:cNvPicPr>
            <a:picLocks noChangeAspect="1"/>
          </p:cNvPicPr>
          <p:nvPr/>
        </p:nvPicPr>
        <p:blipFill>
          <a:blip r:embed="rId2" cstate="print"/>
          <a:stretch>
            <a:fillRect/>
          </a:stretch>
        </p:blipFill>
        <p:spPr>
          <a:xfrm>
            <a:off x="1790700" y="0"/>
            <a:ext cx="8610600" cy="6703078"/>
          </a:xfrm>
          <a:prstGeom prst="rect">
            <a:avLst/>
          </a:prstGeom>
        </p:spPr>
      </p:pic>
      <p:sp>
        <p:nvSpPr>
          <p:cNvPr id="6" name="Rectangle 5">
            <a:extLst>
              <a:ext uri="{FF2B5EF4-FFF2-40B4-BE49-F238E27FC236}">
                <a16:creationId xmlns:a16="http://schemas.microsoft.com/office/drawing/2014/main" id="{911A987E-E9BD-4F97-9293-E79655787AAD}"/>
              </a:ext>
            </a:extLst>
          </p:cNvPr>
          <p:cNvSpPr/>
          <p:nvPr/>
        </p:nvSpPr>
        <p:spPr>
          <a:xfrm>
            <a:off x="1790700" y="457200"/>
            <a:ext cx="8420100" cy="3231654"/>
          </a:xfrm>
          <a:prstGeom prst="rect">
            <a:avLst/>
          </a:prstGeom>
        </p:spPr>
        <p:txBody>
          <a:bodyPr wrap="square">
            <a:spAutoFit/>
          </a:bodyPr>
          <a:lstStyle/>
          <a:p>
            <a:pPr algn="ctr"/>
            <a:r>
              <a:rPr lang="en-US" sz="4800" b="1" dirty="0">
                <a:solidFill>
                  <a:srgbClr val="FF0000"/>
                </a:solidFill>
              </a:rPr>
              <a:t>BA 2</a:t>
            </a:r>
            <a:r>
              <a:rPr lang="en-US" sz="4800" b="1" baseline="30000" dirty="0">
                <a:solidFill>
                  <a:srgbClr val="FF0000"/>
                </a:solidFill>
              </a:rPr>
              <a:t>ND</a:t>
            </a:r>
            <a:r>
              <a:rPr lang="en-US" sz="4800" b="1" dirty="0">
                <a:solidFill>
                  <a:srgbClr val="FF0000"/>
                </a:solidFill>
              </a:rPr>
              <a:t> YEAR</a:t>
            </a:r>
          </a:p>
          <a:p>
            <a:pPr algn="ctr"/>
            <a:r>
              <a:rPr lang="en-US" sz="4800" b="1" dirty="0">
                <a:solidFill>
                  <a:srgbClr val="FF0000"/>
                </a:solidFill>
              </a:rPr>
              <a:t>COURSE CODE MUSA203TH</a:t>
            </a:r>
          </a:p>
          <a:p>
            <a:pPr algn="ctr"/>
            <a:r>
              <a:rPr lang="en-US" sz="3600" dirty="0"/>
              <a:t>Theory of Indian Music, Medieval </a:t>
            </a:r>
            <a:r>
              <a:rPr lang="en-US" sz="3600" dirty="0" err="1"/>
              <a:t>Granthas</a:t>
            </a:r>
            <a:r>
              <a:rPr lang="en-US" sz="3600" dirty="0"/>
              <a:t> &amp; Contribution of Musicians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558CD6-E927-4714-B8CB-525B14BD993B}"/>
              </a:ext>
            </a:extLst>
          </p:cNvPr>
          <p:cNvPicPr>
            <a:picLocks noChangeAspect="1"/>
          </p:cNvPicPr>
          <p:nvPr/>
        </p:nvPicPr>
        <p:blipFill>
          <a:blip r:embed="rId2" cstate="print"/>
          <a:stretch>
            <a:fillRect/>
          </a:stretch>
        </p:blipFill>
        <p:spPr>
          <a:xfrm>
            <a:off x="1676400" y="0"/>
            <a:ext cx="8686800" cy="6858000"/>
          </a:xfrm>
          <a:prstGeom prst="rect">
            <a:avLst/>
          </a:prstGeom>
        </p:spPr>
      </p:pic>
      <p:sp>
        <p:nvSpPr>
          <p:cNvPr id="5" name="Rectangle 4">
            <a:extLst>
              <a:ext uri="{FF2B5EF4-FFF2-40B4-BE49-F238E27FC236}">
                <a16:creationId xmlns:a16="http://schemas.microsoft.com/office/drawing/2014/main" id="{AF980274-7260-4D5A-8DF7-BD91FF44D38E}"/>
              </a:ext>
            </a:extLst>
          </p:cNvPr>
          <p:cNvSpPr/>
          <p:nvPr/>
        </p:nvSpPr>
        <p:spPr>
          <a:xfrm>
            <a:off x="3338674" y="2828836"/>
            <a:ext cx="5514651" cy="1200329"/>
          </a:xfrm>
          <a:prstGeom prst="rect">
            <a:avLst/>
          </a:prstGeom>
        </p:spPr>
        <p:txBody>
          <a:bodyPr wrap="none">
            <a:spAutoFit/>
          </a:bodyPr>
          <a:lstStyle/>
          <a:p>
            <a:r>
              <a:rPr lang="hi-IN" sz="7200" b="1" dirty="0">
                <a:solidFill>
                  <a:srgbClr val="002060"/>
                </a:solidFill>
              </a:rPr>
              <a:t>संधिप्रकाश</a:t>
            </a:r>
            <a:r>
              <a:rPr lang="en-US" sz="7200" b="1" dirty="0">
                <a:solidFill>
                  <a:srgbClr val="002060"/>
                </a:solidFill>
              </a:rPr>
              <a:t> </a:t>
            </a:r>
            <a:r>
              <a:rPr lang="hi-IN" sz="7200" b="1" dirty="0">
                <a:solidFill>
                  <a:srgbClr val="002060"/>
                </a:solidFill>
              </a:rPr>
              <a:t>राग</a:t>
            </a:r>
            <a:endParaRPr lang="en-US" sz="7200" dirty="0">
              <a:solidFill>
                <a:srgbClr val="002060"/>
              </a:solidFill>
            </a:endParaRPr>
          </a:p>
        </p:txBody>
      </p:sp>
    </p:spTree>
    <p:extLst>
      <p:ext uri="{BB962C8B-B14F-4D97-AF65-F5344CB8AC3E}">
        <p14:creationId xmlns:p14="http://schemas.microsoft.com/office/powerpoint/2010/main" val="77281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477000"/>
          </a:xfrm>
        </p:spPr>
        <p:txBody>
          <a:bodyPr>
            <a:normAutofit fontScale="77500" lnSpcReduction="20000"/>
          </a:bodyPr>
          <a:lstStyle/>
          <a:p>
            <a:r>
              <a:rPr lang="hi-IN" dirty="0"/>
              <a:t>रागजिन रागों का गायन-वादन समय दिन और रात की संधि की बेला में होता है व संधि प्रकाश राग कहलाते हैं। इन रागों का समय सुबह व सांय 4 बजे से 7 बजे तक माना जाता है। इन रागों में कोमल 'रे ध' के साथ-साथ तीव्र 'म' होना जरूरी हैं। यदि तीव्र 'म' के स्थान पर कोमल 'ग' होगा, तो वह तीसरे वर्ग में आ जाएगा। दिन और रात्रि की संधि अर्थात् मेल होने के समय को संधि-काल कहते हैं। प्रातः सूर्योदय से कुछ पहले और शाम को सूर्यास्त से कुछ पहले का समय ऐसा होता है, जिसे न तो दिन ही कह सकते हैं, ही न रात । इसी समय को 'संधिप्रकाश की बेला' कहा गया है और इस बेला में जो राग गाए-बजाए जाते हैं, उन्हें ही 'संधिप्रकाश राग' कहते है; जैसे भैरव, कालिंगड़ा, भैरवी, पूर्वी, मारवा इत्यादि संधिप्रकाश के भी दो भाग माने गए हैं :</a:t>
            </a:r>
            <a:endParaRPr lang="en-US" dirty="0"/>
          </a:p>
          <a:p>
            <a:endParaRPr lang="en-US" dirty="0"/>
          </a:p>
          <a:p>
            <a:pPr marL="0" indent="0">
              <a:buNone/>
            </a:pPr>
            <a:r>
              <a:rPr lang="hi-IN" dirty="0"/>
              <a:t>1 प्रातःकालीन संधिप्रकाश राग </a:t>
            </a:r>
            <a:endParaRPr lang="en-US" dirty="0"/>
          </a:p>
          <a:p>
            <a:pPr marL="0" indent="0">
              <a:buNone/>
            </a:pPr>
            <a:r>
              <a:rPr lang="hi-IN" dirty="0"/>
              <a:t>2. सायंकालीन संधिप्रकाश राग</a:t>
            </a:r>
            <a:endParaRPr lang="en-US" dirty="0"/>
          </a:p>
          <a:p>
            <a:r>
              <a:rPr lang="hi-IN" dirty="0"/>
              <a:t>जो राग सूर्योदय के समय गाए-बजाए जाएंगे, वे प्रातः कालीन संधिप्रकाश राग होंगे और जो सूर्यास्त के समय गाए-बजाए जाएंगे, उन्हें सांयकालीन संधिप्रकाश राग कहेंगे।राग विभाजन के इस वर्ग में मध्यम स्वर विशेष स्थान रखता है। संधिप्रकाश रागों में मध्यम स्वर बढ़े महत्व का है। प्रातः कालीन संधिप्रकाश रागों में अधिकतर मध्यम कोमलू यानी शुद्ध होगा और सांयकालीन संधिप्रकाश रागों में अधिकतर तीव्र मध्यम मिलेगा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321</Words>
  <Application>Microsoft Office PowerPoint</Application>
  <PresentationFormat>Widescreen</PresentationFormat>
  <Paragraphs>16</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2022-08-03T10:02:31Z</dcterms:created>
  <dcterms:modified xsi:type="dcterms:W3CDTF">2022-08-03T10:02:51Z</dcterms:modified>
</cp:coreProperties>
</file>